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sldIdLst>
    <p:sldId id="256" r:id="rId6"/>
    <p:sldId id="257" r:id="rId7"/>
    <p:sldId id="264" r:id="rId8"/>
    <p:sldId id="271" r:id="rId9"/>
    <p:sldId id="263" r:id="rId10"/>
    <p:sldId id="260" r:id="rId1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0BB"/>
    <a:srgbClr val="ECE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>
      <p:cViewPr varScale="1">
        <p:scale>
          <a:sx n="61" d="100"/>
          <a:sy n="61" d="100"/>
        </p:scale>
        <p:origin x="27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86069" y="1453985"/>
            <a:ext cx="8715861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 u="heavy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9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52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8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23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3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80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 u="heavy">
                <a:solidFill>
                  <a:srgbClr val="181818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 u="heavy">
                <a:solidFill>
                  <a:srgbClr val="181818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 u="heavy">
                <a:solidFill>
                  <a:srgbClr val="181818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5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2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5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21289" y="4060914"/>
            <a:ext cx="9645421" cy="2086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 u="heavy">
                <a:solidFill>
                  <a:srgbClr val="181818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fdelavega.wixsite.com/misit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353924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700" y="4209102"/>
            <a:ext cx="4116704" cy="105410"/>
          </a:xfrm>
          <a:custGeom>
            <a:avLst/>
            <a:gdLst/>
            <a:ahLst/>
            <a:cxnLst/>
            <a:rect l="l" t="t" r="r" b="b"/>
            <a:pathLst>
              <a:path w="4116704" h="105410">
                <a:moveTo>
                  <a:pt x="0" y="0"/>
                </a:moveTo>
                <a:lnTo>
                  <a:pt x="4116096" y="0"/>
                </a:lnTo>
                <a:lnTo>
                  <a:pt x="4116096" y="104792"/>
                </a:lnTo>
                <a:lnTo>
                  <a:pt x="0" y="104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44796" y="4209102"/>
            <a:ext cx="1694814" cy="105410"/>
          </a:xfrm>
          <a:custGeom>
            <a:avLst/>
            <a:gdLst/>
            <a:ahLst/>
            <a:cxnLst/>
            <a:rect l="l" t="t" r="r" b="b"/>
            <a:pathLst>
              <a:path w="1694815" h="105410">
                <a:moveTo>
                  <a:pt x="1694434" y="104792"/>
                </a:moveTo>
                <a:lnTo>
                  <a:pt x="0" y="104792"/>
                </a:lnTo>
                <a:lnTo>
                  <a:pt x="0" y="0"/>
                </a:lnTo>
                <a:lnTo>
                  <a:pt x="1694434" y="0"/>
                </a:lnTo>
                <a:lnTo>
                  <a:pt x="1694434" y="104792"/>
                </a:lnTo>
                <a:close/>
              </a:path>
            </a:pathLst>
          </a:custGeom>
          <a:solidFill>
            <a:srgbClr val="ECE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93015" y="4209102"/>
            <a:ext cx="358775" cy="105410"/>
          </a:xfrm>
          <a:custGeom>
            <a:avLst/>
            <a:gdLst/>
            <a:ahLst/>
            <a:cxnLst/>
            <a:rect l="l" t="t" r="r" b="b"/>
            <a:pathLst>
              <a:path w="358775" h="105410">
                <a:moveTo>
                  <a:pt x="358181" y="104792"/>
                </a:moveTo>
                <a:lnTo>
                  <a:pt x="0" y="104792"/>
                </a:lnTo>
                <a:lnTo>
                  <a:pt x="0" y="0"/>
                </a:lnTo>
                <a:lnTo>
                  <a:pt x="358181" y="0"/>
                </a:lnTo>
                <a:lnTo>
                  <a:pt x="358181" y="104792"/>
                </a:lnTo>
                <a:close/>
              </a:path>
            </a:pathLst>
          </a:custGeom>
          <a:solidFill>
            <a:srgbClr val="ECE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3033907"/>
            <a:ext cx="6548755" cy="133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600" u="none" spc="365" dirty="0">
                <a:solidFill>
                  <a:srgbClr val="FFFFFF"/>
                </a:solidFill>
              </a:rPr>
              <a:t>How </a:t>
            </a:r>
            <a:r>
              <a:rPr sz="8600" u="none" spc="130" dirty="0">
                <a:solidFill>
                  <a:srgbClr val="FFFFFF"/>
                </a:solidFill>
              </a:rPr>
              <a:t>to</a:t>
            </a:r>
            <a:r>
              <a:rPr sz="8600" u="none" spc="-555" dirty="0">
                <a:solidFill>
                  <a:srgbClr val="FFFFFF"/>
                </a:solidFill>
              </a:rPr>
              <a:t> </a:t>
            </a:r>
            <a:r>
              <a:rPr sz="8600" u="none" spc="-40" dirty="0">
                <a:solidFill>
                  <a:srgbClr val="ECE148"/>
                </a:solidFill>
              </a:rPr>
              <a:t>Help</a:t>
            </a:r>
            <a:endParaRPr sz="8600"/>
          </a:p>
        </p:txBody>
      </p:sp>
      <p:sp>
        <p:nvSpPr>
          <p:cNvPr id="8" name="object 8"/>
          <p:cNvSpPr/>
          <p:nvPr/>
        </p:nvSpPr>
        <p:spPr>
          <a:xfrm>
            <a:off x="1028700" y="5623797"/>
            <a:ext cx="8584565" cy="105410"/>
          </a:xfrm>
          <a:custGeom>
            <a:avLst/>
            <a:gdLst/>
            <a:ahLst/>
            <a:cxnLst/>
            <a:rect l="l" t="t" r="r" b="b"/>
            <a:pathLst>
              <a:path w="8584565" h="105410">
                <a:moveTo>
                  <a:pt x="0" y="0"/>
                </a:moveTo>
                <a:lnTo>
                  <a:pt x="8583956" y="0"/>
                </a:lnTo>
                <a:lnTo>
                  <a:pt x="8583956" y="104792"/>
                </a:lnTo>
                <a:lnTo>
                  <a:pt x="0" y="104792"/>
                </a:lnTo>
                <a:lnTo>
                  <a:pt x="0" y="0"/>
                </a:lnTo>
                <a:close/>
              </a:path>
            </a:pathLst>
          </a:custGeom>
          <a:solidFill>
            <a:srgbClr val="ECE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000" y="4448602"/>
            <a:ext cx="8609965" cy="133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600" b="1" spc="120" dirty="0">
                <a:solidFill>
                  <a:srgbClr val="ECE148"/>
                </a:solidFill>
                <a:latin typeface="Century Gothic"/>
                <a:cs typeface="Century Gothic"/>
              </a:rPr>
              <a:t>Natural</a:t>
            </a:r>
            <a:r>
              <a:rPr sz="8600" b="1" spc="-114" dirty="0">
                <a:solidFill>
                  <a:srgbClr val="ECE148"/>
                </a:solidFill>
                <a:latin typeface="Century Gothic"/>
                <a:cs typeface="Century Gothic"/>
              </a:rPr>
              <a:t> </a:t>
            </a:r>
            <a:r>
              <a:rPr sz="8600" b="1" spc="235" dirty="0">
                <a:solidFill>
                  <a:srgbClr val="ECE148"/>
                </a:solidFill>
                <a:latin typeface="Century Gothic"/>
                <a:cs typeface="Century Gothic"/>
              </a:rPr>
              <a:t>Disaster</a:t>
            </a:r>
            <a:endParaRPr sz="8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8700" y="7038492"/>
            <a:ext cx="3850640" cy="105410"/>
          </a:xfrm>
          <a:custGeom>
            <a:avLst/>
            <a:gdLst/>
            <a:ahLst/>
            <a:cxnLst/>
            <a:rect l="l" t="t" r="r" b="b"/>
            <a:pathLst>
              <a:path w="3850640" h="105409">
                <a:moveTo>
                  <a:pt x="0" y="0"/>
                </a:moveTo>
                <a:lnTo>
                  <a:pt x="3850568" y="0"/>
                </a:lnTo>
                <a:lnTo>
                  <a:pt x="3850568" y="104792"/>
                </a:lnTo>
                <a:lnTo>
                  <a:pt x="0" y="104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6000" y="5863297"/>
            <a:ext cx="3876675" cy="133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600" b="1" spc="25" dirty="0">
                <a:solidFill>
                  <a:srgbClr val="FFFFFF"/>
                </a:solidFill>
                <a:latin typeface="Century Gothic"/>
                <a:cs typeface="Century Gothic"/>
              </a:rPr>
              <a:t>Victims</a:t>
            </a:r>
            <a:endParaRPr sz="86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44550" y="4588067"/>
            <a:ext cx="3331845" cy="101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2800" spc="37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800" spc="75" dirty="0">
                <a:solidFill>
                  <a:srgbClr val="FFFFFF"/>
                </a:solidFill>
                <a:latin typeface="Tahoma"/>
                <a:cs typeface="Tahoma"/>
              </a:rPr>
              <a:t>guide </a:t>
            </a:r>
            <a:r>
              <a:rPr sz="2800" spc="5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800" spc="85" dirty="0">
                <a:solidFill>
                  <a:srgbClr val="FFFFFF"/>
                </a:solidFill>
                <a:latin typeface="Tahoma"/>
                <a:cs typeface="Tahoma"/>
              </a:rPr>
              <a:t>disaster  </a:t>
            </a:r>
            <a:r>
              <a:rPr sz="2800" spc="75" dirty="0">
                <a:solidFill>
                  <a:srgbClr val="FFFFFF"/>
                </a:solidFill>
                <a:latin typeface="Tahoma"/>
                <a:cs typeface="Tahoma"/>
              </a:rPr>
              <a:t>relief-Germany</a:t>
            </a:r>
            <a:r>
              <a:rPr sz="28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ahoma"/>
                <a:cs typeface="Tahoma"/>
              </a:rPr>
              <a:t>Kent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3" name="video-20200503-193639-8b1a9547" descr="video-20200503-193639-8b1a9547">
            <a:hlinkClick r:id="" action="ppaction://media"/>
            <a:extLst>
              <a:ext uri="{FF2B5EF4-FFF2-40B4-BE49-F238E27FC236}">
                <a16:creationId xmlns:a16="http://schemas.microsoft.com/office/drawing/2014/main" id="{9C059AAB-B59E-9A47-9075-7D8CF737A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9" y="6349"/>
            <a:ext cx="19126789" cy="10280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6999"/>
                </a:moveTo>
                <a:lnTo>
                  <a:pt x="9143999" y="10286999"/>
                </a:lnTo>
                <a:lnTo>
                  <a:pt x="914399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3999" y="0"/>
                </a:lnTo>
                <a:lnTo>
                  <a:pt x="9143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3F1D4-092C-BF47-9B37-D2E5D9D2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0" y="2400300"/>
            <a:ext cx="8068355" cy="51054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99E412B4-3FAA-EE43-A2B5-8F23715FE3A4}"/>
              </a:ext>
            </a:extLst>
          </p:cNvPr>
          <p:cNvSpPr txBox="1">
            <a:spLocks/>
          </p:cNvSpPr>
          <p:nvPr/>
        </p:nvSpPr>
        <p:spPr>
          <a:xfrm>
            <a:off x="542185" y="1245266"/>
            <a:ext cx="810223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1" i="0" u="heavy">
                <a:solidFill>
                  <a:srgbClr val="181818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ES" sz="5600" u="none" kern="0" spc="450" dirty="0"/>
              <a:t>FACTS</a:t>
            </a:r>
            <a:endParaRPr lang="es-ES" sz="5600" kern="0" dirty="0"/>
          </a:p>
        </p:txBody>
      </p:sp>
      <p:pic>
        <p:nvPicPr>
          <p:cNvPr id="9" name="Picture 8" descr="A close up of a persons hand&#10;&#10;Description automatically generated">
            <a:extLst>
              <a:ext uri="{FF2B5EF4-FFF2-40B4-BE49-F238E27FC236}">
                <a16:creationId xmlns:a16="http://schemas.microsoft.com/office/drawing/2014/main" id="{A58FF8FC-725D-6243-842C-1266D334C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4" r="4007"/>
          <a:stretch/>
        </p:blipFill>
        <p:spPr>
          <a:xfrm>
            <a:off x="9144001" y="-190500"/>
            <a:ext cx="9144000" cy="10515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95730"/>
            <a:ext cx="18288000" cy="6391275"/>
          </a:xfrm>
          <a:custGeom>
            <a:avLst/>
            <a:gdLst/>
            <a:ahLst/>
            <a:cxnLst/>
            <a:rect l="l" t="t" r="r" b="b"/>
            <a:pathLst>
              <a:path w="18288000" h="6391275">
                <a:moveTo>
                  <a:pt x="0" y="6391274"/>
                </a:moveTo>
                <a:lnTo>
                  <a:pt x="18287999" y="6391274"/>
                </a:lnTo>
                <a:lnTo>
                  <a:pt x="18287999" y="0"/>
                </a:lnTo>
                <a:lnTo>
                  <a:pt x="0" y="0"/>
                </a:lnTo>
                <a:lnTo>
                  <a:pt x="0" y="6391274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410304"/>
            <a:ext cx="18288000" cy="3895725"/>
          </a:xfrm>
          <a:custGeom>
            <a:avLst/>
            <a:gdLst/>
            <a:ahLst/>
            <a:cxnLst/>
            <a:rect l="l" t="t" r="r" b="b"/>
            <a:pathLst>
              <a:path w="18288000" h="3895725">
                <a:moveTo>
                  <a:pt x="0" y="0"/>
                </a:moveTo>
                <a:lnTo>
                  <a:pt x="18287999" y="0"/>
                </a:lnTo>
                <a:lnTo>
                  <a:pt x="18287999" y="3895724"/>
                </a:lnTo>
                <a:lnTo>
                  <a:pt x="0" y="38957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9395" y="4512787"/>
            <a:ext cx="495299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Medium" panose="020B0503020202020204" pitchFamily="34" charset="0"/>
              </a:rPr>
              <a:t>Domestic Violence crisis identification from Facebook posts based on Deep Learning </a:t>
            </a:r>
          </a:p>
        </p:txBody>
      </p:sp>
      <p:sp>
        <p:nvSpPr>
          <p:cNvPr id="9" name="object 9"/>
          <p:cNvSpPr/>
          <p:nvPr/>
        </p:nvSpPr>
        <p:spPr>
          <a:xfrm>
            <a:off x="2352994" y="5791200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0" y="0"/>
                </a:moveTo>
                <a:lnTo>
                  <a:pt x="685799" y="0"/>
                </a:lnTo>
                <a:lnTo>
                  <a:pt x="685799" y="114299"/>
                </a:lnTo>
                <a:lnTo>
                  <a:pt x="0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ECE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8200" y="5791200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0" y="0"/>
                </a:moveTo>
                <a:lnTo>
                  <a:pt x="685799" y="0"/>
                </a:lnTo>
                <a:lnTo>
                  <a:pt x="685799" y="114299"/>
                </a:lnTo>
                <a:lnTo>
                  <a:pt x="0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ECE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78000" y="5791200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0" y="0"/>
                </a:moveTo>
                <a:lnTo>
                  <a:pt x="685799" y="0"/>
                </a:lnTo>
                <a:lnTo>
                  <a:pt x="685799" y="114299"/>
                </a:lnTo>
                <a:lnTo>
                  <a:pt x="0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ECE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00D4EB23-821E-884E-A2F9-28F098353750}"/>
              </a:ext>
            </a:extLst>
          </p:cNvPr>
          <p:cNvSpPr txBox="1">
            <a:spLocks/>
          </p:cNvSpPr>
          <p:nvPr/>
        </p:nvSpPr>
        <p:spPr>
          <a:xfrm>
            <a:off x="4546966" y="1754302"/>
            <a:ext cx="810223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1" i="0" u="heavy">
                <a:solidFill>
                  <a:srgbClr val="181818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ES" sz="5600" u="none" kern="0" spc="450" dirty="0"/>
              <a:t>PREVIOUS RESEARCH</a:t>
            </a:r>
            <a:endParaRPr lang="es-ES" sz="5600" kern="0" dirty="0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95B1211F-BF12-AD45-9279-E63BB9D89787}"/>
              </a:ext>
            </a:extLst>
          </p:cNvPr>
          <p:cNvSpPr txBox="1"/>
          <p:nvPr/>
        </p:nvSpPr>
        <p:spPr>
          <a:xfrm>
            <a:off x="6549852" y="4512787"/>
            <a:ext cx="4629781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Medium" panose="020B0503020202020204" pitchFamily="34" charset="0"/>
              </a:rPr>
              <a:t>Intent classification using Feature Sets for Domestic Violence discourse on Social Media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981C54B-A3B1-D74F-BF8B-1DF84673C3B0}"/>
              </a:ext>
            </a:extLst>
          </p:cNvPr>
          <p:cNvSpPr txBox="1"/>
          <p:nvPr/>
        </p:nvSpPr>
        <p:spPr>
          <a:xfrm>
            <a:off x="12557091" y="4512787"/>
            <a:ext cx="3997733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Medium" panose="020B0503020202020204" pitchFamily="34" charset="0"/>
              </a:rPr>
              <a:t>Extracting actionable knowledge from Domestic Violence discourse on social media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FDF72FC4-EEE2-A446-86DA-D737BE79C4EA}"/>
              </a:ext>
            </a:extLst>
          </p:cNvPr>
          <p:cNvSpPr txBox="1"/>
          <p:nvPr/>
        </p:nvSpPr>
        <p:spPr>
          <a:xfrm>
            <a:off x="1735439" y="6114326"/>
            <a:ext cx="1425860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Next Medium" panose="020B0503020202020204" pitchFamily="34" charset="0"/>
              </a:rPr>
              <a:t>Use collaborative efforts with social workers and psychologist to  classify social media comments into five classes:</a:t>
            </a: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2A29A43D-3CC9-CE44-8F3C-75581E8C11F3}"/>
              </a:ext>
            </a:extLst>
          </p:cNvPr>
          <p:cNvSpPr txBox="1"/>
          <p:nvPr/>
        </p:nvSpPr>
        <p:spPr>
          <a:xfrm>
            <a:off x="3423883" y="6622726"/>
            <a:ext cx="11132074" cy="27821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Avenir Next Medium" panose="020B0503020202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DV survivor(Personal Story)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Seeking Financial help (Fund Raising)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Awareness promotion (Awareness) </a:t>
            </a:r>
          </a:p>
          <a:p>
            <a:pPr algn="l"/>
            <a:r>
              <a:rPr lang="en-US" dirty="0"/>
              <a:t>                                                                                                                           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Expressing  empathy (Empathy) </a:t>
            </a:r>
          </a:p>
          <a:p>
            <a:pPr algn="l"/>
            <a:r>
              <a:rPr lang="en-US" dirty="0"/>
              <a:t>                                                                                                             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Irrelevant to DV (General)</a:t>
            </a:r>
          </a:p>
        </p:txBody>
      </p:sp>
      <p:pic>
        <p:nvPicPr>
          <p:cNvPr id="25" name="Picture 24" descr="A picture containing person, outdoor, grass, game&#10;&#10;Description automatically generated">
            <a:extLst>
              <a:ext uri="{FF2B5EF4-FFF2-40B4-BE49-F238E27FC236}">
                <a16:creationId xmlns:a16="http://schemas.microsoft.com/office/drawing/2014/main" id="{501AF4C4-C1D2-7942-8272-74AD33DD6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942" r="2754" b="11635"/>
          <a:stretch/>
        </p:blipFill>
        <p:spPr>
          <a:xfrm>
            <a:off x="2" y="3895730"/>
            <a:ext cx="18287998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7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4">
            <a:extLst>
              <a:ext uri="{FF2B5EF4-FFF2-40B4-BE49-F238E27FC236}">
                <a16:creationId xmlns:a16="http://schemas.microsoft.com/office/drawing/2014/main" id="{543CF943-47EE-6442-ADA2-980BCC8A5E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8000"/>
          </a:blip>
          <a:srcRect/>
          <a:stretch>
            <a:fillRect/>
          </a:stretch>
        </p:blipFill>
        <p:spPr>
          <a:xfrm rot="9718201">
            <a:off x="559819" y="8581630"/>
            <a:ext cx="659379" cy="652116"/>
          </a:xfrm>
          <a:prstGeom prst="rect">
            <a:avLst/>
          </a:prstGeom>
        </p:spPr>
      </p:pic>
      <p:pic>
        <p:nvPicPr>
          <p:cNvPr id="78" name="Picture 74">
            <a:extLst>
              <a:ext uri="{FF2B5EF4-FFF2-40B4-BE49-F238E27FC236}">
                <a16:creationId xmlns:a16="http://schemas.microsoft.com/office/drawing/2014/main" id="{1943AEC5-DA0E-6E43-BF68-B2C8123E7B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8000"/>
          </a:blip>
          <a:srcRect/>
          <a:stretch>
            <a:fillRect/>
          </a:stretch>
        </p:blipFill>
        <p:spPr>
          <a:xfrm rot="9718201">
            <a:off x="559820" y="7352561"/>
            <a:ext cx="659379" cy="652116"/>
          </a:xfrm>
          <a:prstGeom prst="rect">
            <a:avLst/>
          </a:prstGeom>
        </p:spPr>
      </p:pic>
      <p:pic>
        <p:nvPicPr>
          <p:cNvPr id="77" name="Picture 74">
            <a:extLst>
              <a:ext uri="{FF2B5EF4-FFF2-40B4-BE49-F238E27FC236}">
                <a16:creationId xmlns:a16="http://schemas.microsoft.com/office/drawing/2014/main" id="{11D055BE-8BE0-8C40-8546-4BC8C59739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8000"/>
          </a:blip>
          <a:srcRect/>
          <a:stretch>
            <a:fillRect/>
          </a:stretch>
        </p:blipFill>
        <p:spPr>
          <a:xfrm rot="9718201">
            <a:off x="559820" y="6057900"/>
            <a:ext cx="659379" cy="652116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B361BE2B-7622-1442-B694-5A52FEC1AC18}"/>
              </a:ext>
            </a:extLst>
          </p:cNvPr>
          <p:cNvGrpSpPr/>
          <p:nvPr/>
        </p:nvGrpSpPr>
        <p:grpSpPr>
          <a:xfrm>
            <a:off x="403323" y="1442669"/>
            <a:ext cx="18037077" cy="8619512"/>
            <a:chOff x="123344" y="1085876"/>
            <a:chExt cx="18577376" cy="8976585"/>
          </a:xfrm>
        </p:grpSpPr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2">
              <a:alphaModFix amt="98000"/>
            </a:blip>
            <a:srcRect/>
            <a:stretch>
              <a:fillRect/>
            </a:stretch>
          </p:blipFill>
          <p:spPr>
            <a:xfrm rot="10800000">
              <a:off x="5363534" y="3754918"/>
              <a:ext cx="679131" cy="679131"/>
            </a:xfrm>
            <a:prstGeom prst="rect">
              <a:avLst/>
            </a:prstGeom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2">
              <a:alphaModFix amt="98000"/>
            </a:blip>
            <a:srcRect/>
            <a:stretch>
              <a:fillRect/>
            </a:stretch>
          </p:blipFill>
          <p:spPr>
            <a:xfrm rot="-10800000">
              <a:off x="5363534" y="1255600"/>
              <a:ext cx="679131" cy="679131"/>
            </a:xfrm>
            <a:prstGeom prst="rect">
              <a:avLst/>
            </a:prstGeom>
          </p:spPr>
        </p:pic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2">
              <a:alphaModFix amt="98000"/>
            </a:blip>
            <a:srcRect/>
            <a:stretch>
              <a:fillRect/>
            </a:stretch>
          </p:blipFill>
          <p:spPr>
            <a:xfrm rot="-10800000">
              <a:off x="5363534" y="2315861"/>
              <a:ext cx="679131" cy="67913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0800000">
              <a:off x="8651071" y="5152911"/>
              <a:ext cx="1594246" cy="159424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0800000">
              <a:off x="8650051" y="6747158"/>
              <a:ext cx="1594246" cy="159424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0800000">
              <a:off x="8650051" y="8468215"/>
              <a:ext cx="1594246" cy="159424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1678" y="2392391"/>
              <a:ext cx="1080956" cy="108095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8036" y="1093487"/>
              <a:ext cx="1134293" cy="10634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23344" y="3787526"/>
              <a:ext cx="1062795" cy="106279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10679833">
              <a:off x="6448806" y="7312706"/>
              <a:ext cx="1762147" cy="84583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518272" y="2409765"/>
              <a:ext cx="1219222" cy="585227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 rot="5400000">
              <a:off x="6543147" y="-249532"/>
              <a:ext cx="3550286" cy="6221101"/>
              <a:chOff x="0" y="0"/>
              <a:chExt cx="4119036" cy="721771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119035" cy="7217711"/>
              </a:xfrm>
              <a:custGeom>
                <a:avLst/>
                <a:gdLst/>
                <a:ahLst/>
                <a:cxnLst/>
                <a:rect l="l" t="t" r="r" b="b"/>
                <a:pathLst>
                  <a:path w="4119035" h="7217711">
                    <a:moveTo>
                      <a:pt x="4119035" y="279400"/>
                    </a:moveTo>
                    <a:lnTo>
                      <a:pt x="4119035" y="0"/>
                    </a:lnTo>
                    <a:lnTo>
                      <a:pt x="0" y="0"/>
                    </a:lnTo>
                    <a:lnTo>
                      <a:pt x="0" y="7217711"/>
                    </a:lnTo>
                    <a:lnTo>
                      <a:pt x="4119035" y="7217711"/>
                    </a:lnTo>
                    <a:lnTo>
                      <a:pt x="4119035" y="279400"/>
                    </a:lnTo>
                    <a:close/>
                    <a:moveTo>
                      <a:pt x="4040295" y="279400"/>
                    </a:moveTo>
                    <a:lnTo>
                      <a:pt x="4040295" y="7138971"/>
                    </a:lnTo>
                    <a:lnTo>
                      <a:pt x="78740" y="7138971"/>
                    </a:lnTo>
                    <a:lnTo>
                      <a:pt x="78740" y="78740"/>
                    </a:lnTo>
                    <a:lnTo>
                      <a:pt x="4040296" y="78740"/>
                    </a:lnTo>
                    <a:lnTo>
                      <a:pt x="4040296" y="2794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3352321" y="3389378"/>
              <a:ext cx="5348399" cy="1185816"/>
              <a:chOff x="0" y="-85725"/>
              <a:chExt cx="7131199" cy="1581088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0" y="-85725"/>
                <a:ext cx="5730396" cy="11525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324" b="1" i="0" u="none" strike="noStrike" cap="none" spc="69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defRPr>
                </a:lvl1pPr>
              </a:lstStyle>
              <a:p>
                <a:r>
                  <a:rPr lang="en-US" dirty="0"/>
                  <a:t>Demographic and Globalization investigation</a:t>
                </a:r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060412"/>
                <a:ext cx="7131199" cy="4349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59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352321" y="2392390"/>
              <a:ext cx="5348399" cy="826555"/>
              <a:chOff x="0" y="-85725"/>
              <a:chExt cx="7131199" cy="1102072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0" y="-85725"/>
                <a:ext cx="7131199" cy="4952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324" b="1" i="0" u="none" strike="noStrike" cap="none" spc="69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defRPr>
                </a:lvl1pPr>
              </a:lstStyle>
              <a:p>
                <a:r>
                  <a:rPr lang="en-US" dirty="0"/>
                  <a:t>Word Cloud</a:t>
                </a: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581396"/>
                <a:ext cx="7131199" cy="4349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59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3352321" y="1395402"/>
              <a:ext cx="5348399" cy="826555"/>
              <a:chOff x="0" y="-85725"/>
              <a:chExt cx="7131199" cy="1102072"/>
            </a:xfrm>
          </p:grpSpPr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7131199" cy="4952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324" b="1" i="0" u="none" strike="noStrike" cap="none" spc="69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defRPr>
                </a:lvl1pPr>
              </a:lstStyle>
              <a:p>
                <a:r>
                  <a:rPr lang="en-US" dirty="0"/>
                  <a:t>Sentiment Analysis VADER</a:t>
                </a:r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581396"/>
                <a:ext cx="7131199" cy="4349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59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2127884" y="7103367"/>
              <a:ext cx="5131416" cy="1451675"/>
              <a:chOff x="0" y="-114300"/>
              <a:chExt cx="6841889" cy="1935567"/>
            </a:xfrm>
          </p:grpSpPr>
          <p:sp>
            <p:nvSpPr>
              <p:cNvPr id="25" name="TextBox 25"/>
              <p:cNvSpPr txBox="1"/>
              <p:nvPr/>
            </p:nvSpPr>
            <p:spPr>
              <a:xfrm>
                <a:off x="0" y="-114300"/>
                <a:ext cx="6841889" cy="13649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9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20" b="1" i="0" u="none" strike="noStrike" kern="1200" cap="none" spc="84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Topic Modeling using LDA (Latent Dirichlet allocation)</a:t>
                </a: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1386316"/>
                <a:ext cx="6841889" cy="4349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59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5400000">
              <a:off x="13696608" y="5075233"/>
              <a:ext cx="1993967" cy="5131416"/>
              <a:chOff x="0" y="0"/>
              <a:chExt cx="2474503" cy="636806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474502" cy="6368061"/>
              </a:xfrm>
              <a:custGeom>
                <a:avLst/>
                <a:gdLst/>
                <a:ahLst/>
                <a:cxnLst/>
                <a:rect l="l" t="t" r="r" b="b"/>
                <a:pathLst>
                  <a:path w="2474502" h="6368061">
                    <a:moveTo>
                      <a:pt x="2474502" y="279400"/>
                    </a:moveTo>
                    <a:lnTo>
                      <a:pt x="2474502" y="0"/>
                    </a:lnTo>
                    <a:lnTo>
                      <a:pt x="0" y="0"/>
                    </a:lnTo>
                    <a:lnTo>
                      <a:pt x="0" y="6368061"/>
                    </a:lnTo>
                    <a:lnTo>
                      <a:pt x="2474502" y="6368061"/>
                    </a:lnTo>
                    <a:lnTo>
                      <a:pt x="2474502" y="279400"/>
                    </a:lnTo>
                    <a:close/>
                    <a:moveTo>
                      <a:pt x="2395762" y="279400"/>
                    </a:moveTo>
                    <a:lnTo>
                      <a:pt x="2395762" y="6289321"/>
                    </a:lnTo>
                    <a:lnTo>
                      <a:pt x="78740" y="6289321"/>
                    </a:lnTo>
                    <a:lnTo>
                      <a:pt x="78740" y="78740"/>
                    </a:lnTo>
                    <a:lnTo>
                      <a:pt x="2395763" y="78740"/>
                    </a:lnTo>
                    <a:lnTo>
                      <a:pt x="2395763" y="2794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13624697" y="254771"/>
              <a:ext cx="3550286" cy="5212496"/>
              <a:chOff x="0" y="0"/>
              <a:chExt cx="4337353" cy="6368061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337353" cy="6368061"/>
              </a:xfrm>
              <a:custGeom>
                <a:avLst/>
                <a:gdLst/>
                <a:ahLst/>
                <a:cxnLst/>
                <a:rect l="l" t="t" r="r" b="b"/>
                <a:pathLst>
                  <a:path w="4337353" h="6368061">
                    <a:moveTo>
                      <a:pt x="4337353" y="279400"/>
                    </a:moveTo>
                    <a:lnTo>
                      <a:pt x="4337353" y="0"/>
                    </a:lnTo>
                    <a:lnTo>
                      <a:pt x="0" y="0"/>
                    </a:lnTo>
                    <a:lnTo>
                      <a:pt x="0" y="6368061"/>
                    </a:lnTo>
                    <a:lnTo>
                      <a:pt x="4337353" y="6368061"/>
                    </a:lnTo>
                    <a:lnTo>
                      <a:pt x="4337353" y="279400"/>
                    </a:lnTo>
                    <a:close/>
                    <a:moveTo>
                      <a:pt x="4258613" y="279400"/>
                    </a:moveTo>
                    <a:lnTo>
                      <a:pt x="4258613" y="6289321"/>
                    </a:lnTo>
                    <a:lnTo>
                      <a:pt x="78740" y="6289321"/>
                    </a:lnTo>
                    <a:lnTo>
                      <a:pt x="78740" y="78740"/>
                    </a:lnTo>
                    <a:lnTo>
                      <a:pt x="4258613" y="78740"/>
                    </a:lnTo>
                    <a:lnTo>
                      <a:pt x="4258613" y="2794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6825786">
              <a:off x="15325596" y="5237939"/>
              <a:ext cx="1363633" cy="680312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535714" y="1501261"/>
              <a:ext cx="1359911" cy="373357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3632448" y="2854121"/>
              <a:ext cx="1263176" cy="514457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 rot="-9964987">
              <a:off x="10602915" y="6114809"/>
              <a:ext cx="1245903" cy="622952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10465668">
              <a:off x="10627885" y="7479915"/>
              <a:ext cx="1255699" cy="511412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9687472">
              <a:off x="10673188" y="8986724"/>
              <a:ext cx="1511306" cy="414922"/>
            </a:xfrm>
            <a:prstGeom prst="rect">
              <a:avLst/>
            </a:prstGeom>
          </p:spPr>
        </p:pic>
        <p:grpSp>
          <p:nvGrpSpPr>
            <p:cNvPr id="37" name="Group 37"/>
            <p:cNvGrpSpPr/>
            <p:nvPr/>
          </p:nvGrpSpPr>
          <p:grpSpPr>
            <a:xfrm>
              <a:off x="5753968" y="2353665"/>
              <a:ext cx="5348399" cy="1318445"/>
              <a:chOff x="0" y="-262563"/>
              <a:chExt cx="7131199" cy="1757926"/>
            </a:xfrm>
          </p:grpSpPr>
          <p:sp>
            <p:nvSpPr>
              <p:cNvPr id="38" name="TextBox 38"/>
              <p:cNvSpPr txBox="1"/>
              <p:nvPr/>
            </p:nvSpPr>
            <p:spPr>
              <a:xfrm>
                <a:off x="0" y="-262563"/>
                <a:ext cx="7131199" cy="10132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324" b="1" i="0" u="none" strike="noStrike" cap="none" spc="69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defRPr>
                </a:lvl1pPr>
              </a:lstStyle>
              <a:p>
                <a:r>
                  <a:rPr lang="en-US" dirty="0"/>
                  <a:t>NLP techniques: Stop- words/stemming/</a:t>
                </a:r>
              </a:p>
              <a:p>
                <a:r>
                  <a:rPr lang="en-US" dirty="0"/>
                  <a:t>Lemmatization/pos tagging</a:t>
                </a: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1060412"/>
                <a:ext cx="7131199" cy="4349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59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753968" y="3925351"/>
              <a:ext cx="5348399" cy="649843"/>
              <a:chOff x="0" y="149891"/>
              <a:chExt cx="7131199" cy="866456"/>
            </a:xfrm>
          </p:grpSpPr>
          <p:sp>
            <p:nvSpPr>
              <p:cNvPr id="41" name="TextBox 41"/>
              <p:cNvSpPr txBox="1"/>
              <p:nvPr/>
            </p:nvSpPr>
            <p:spPr>
              <a:xfrm>
                <a:off x="0" y="149891"/>
                <a:ext cx="7131199" cy="4952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324" b="1" i="0" u="none" strike="noStrike" cap="none" spc="69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defRPr>
                </a:lvl1pPr>
              </a:lstStyle>
              <a:p>
                <a:r>
                  <a:rPr lang="en-US" dirty="0"/>
                  <a:t>Features extraction</a:t>
                </a:r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581396"/>
                <a:ext cx="7131199" cy="4349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59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5753968" y="1489307"/>
              <a:ext cx="5348399" cy="924040"/>
              <a:chOff x="0" y="-85725"/>
              <a:chExt cx="7131199" cy="1232051"/>
            </a:xfrm>
          </p:grpSpPr>
          <p:sp>
            <p:nvSpPr>
              <p:cNvPr id="44" name="TextBox 44"/>
              <p:cNvSpPr txBox="1"/>
              <p:nvPr/>
            </p:nvSpPr>
            <p:spPr>
              <a:xfrm>
                <a:off x="0" y="-85725"/>
                <a:ext cx="7131199" cy="4952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324" b="1" i="0" u="none" strike="noStrike" cap="none" spc="69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defRPr>
                </a:lvl1pPr>
              </a:lstStyle>
              <a:p>
                <a:r>
                  <a:rPr lang="en-US" dirty="0"/>
                  <a:t>Data Cleaning</a:t>
                </a:r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581396"/>
                <a:ext cx="7131199" cy="43495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324" b="1" i="0" u="none" strike="noStrike" cap="none" spc="69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defRPr>
                </a:lvl1pPr>
              </a:lstStyle>
              <a:p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633154" y="6023437"/>
              <a:ext cx="5221881" cy="1324405"/>
              <a:chOff x="-906630" y="-270510"/>
              <a:chExt cx="6962507" cy="1765873"/>
            </a:xfrm>
          </p:grpSpPr>
          <p:sp>
            <p:nvSpPr>
              <p:cNvPr id="47" name="TextBox 47"/>
              <p:cNvSpPr txBox="1"/>
              <p:nvPr/>
            </p:nvSpPr>
            <p:spPr>
              <a:xfrm>
                <a:off x="-906630" y="-270510"/>
                <a:ext cx="6229902" cy="10105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87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Online website as a repository with all the insights to help with: </a:t>
                </a:r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060412"/>
                <a:ext cx="6055877" cy="4349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59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492157" y="7416094"/>
              <a:ext cx="5454593" cy="774605"/>
              <a:chOff x="-610385" y="362644"/>
              <a:chExt cx="7272790" cy="1032807"/>
            </a:xfrm>
          </p:grpSpPr>
          <p:sp>
            <p:nvSpPr>
              <p:cNvPr id="50" name="TextBox 50"/>
              <p:cNvSpPr txBox="1"/>
              <p:nvPr/>
            </p:nvSpPr>
            <p:spPr>
              <a:xfrm>
                <a:off x="-610385" y="362644"/>
                <a:ext cx="6662404" cy="10328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87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-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Domestic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Violence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research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analysis</a:t>
                </a:r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581396"/>
                <a:ext cx="6662405" cy="4349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59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434861" y="8430981"/>
              <a:ext cx="5511889" cy="1033938"/>
              <a:chOff x="-686779" y="1060412"/>
              <a:chExt cx="7349184" cy="1378582"/>
            </a:xfrm>
          </p:grpSpPr>
          <p:sp>
            <p:nvSpPr>
              <p:cNvPr id="53" name="TextBox 53"/>
              <p:cNvSpPr txBox="1"/>
              <p:nvPr/>
            </p:nvSpPr>
            <p:spPr>
              <a:xfrm>
                <a:off x="-686779" y="1428446"/>
                <a:ext cx="7318511" cy="10105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87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-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Policy-making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and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initiatives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for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intervention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by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NGOs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and</a:t>
                </a:r>
                <a:r>
                  <a:rPr kumimoji="0" lang="en-US" sz="2000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000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government</a:t>
                </a:r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1060412"/>
                <a:ext cx="6662405" cy="4349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59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8820318" y="5685789"/>
              <a:ext cx="1423979" cy="1063897"/>
              <a:chOff x="-437367" y="-266526"/>
              <a:chExt cx="1898638" cy="1418528"/>
            </a:xfrm>
          </p:grpSpPr>
          <p:sp>
            <p:nvSpPr>
              <p:cNvPr id="56" name="TextBox 56"/>
              <p:cNvSpPr txBox="1"/>
              <p:nvPr/>
            </p:nvSpPr>
            <p:spPr>
              <a:xfrm>
                <a:off x="-437367" y="-266526"/>
                <a:ext cx="1674332" cy="5649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24" b="1" i="0" u="none" strike="noStrike" kern="1200" cap="none" spc="69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Topic 1</a:t>
                </a:r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658371"/>
                <a:ext cx="1461271" cy="49363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94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8903542" y="7308799"/>
              <a:ext cx="1291617" cy="975362"/>
              <a:chOff x="-260886" y="-148481"/>
              <a:chExt cx="1722157" cy="1300483"/>
            </a:xfrm>
          </p:grpSpPr>
          <p:sp>
            <p:nvSpPr>
              <p:cNvPr id="59" name="TextBox 59"/>
              <p:cNvSpPr txBox="1"/>
              <p:nvPr/>
            </p:nvSpPr>
            <p:spPr>
              <a:xfrm>
                <a:off x="-260886" y="-148481"/>
                <a:ext cx="1712507" cy="5649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24" b="1" i="0" u="none" strike="noStrike" kern="1200" cap="none" spc="69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Topic 2</a:t>
                </a:r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658371"/>
                <a:ext cx="1461271" cy="49363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94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8869622" y="9024718"/>
              <a:ext cx="1327709" cy="933539"/>
              <a:chOff x="-309009" y="-92717"/>
              <a:chExt cx="1770280" cy="1244719"/>
            </a:xfrm>
          </p:grpSpPr>
          <p:sp>
            <p:nvSpPr>
              <p:cNvPr id="62" name="TextBox 62"/>
              <p:cNvSpPr txBox="1"/>
              <p:nvPr/>
            </p:nvSpPr>
            <p:spPr>
              <a:xfrm>
                <a:off x="-309009" y="-92717"/>
                <a:ext cx="1722157" cy="5649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24" b="1" i="0" u="none" strike="noStrike" kern="1200" cap="none" spc="69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Topic 3</a:t>
                </a:r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658371"/>
                <a:ext cx="1461271" cy="49363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294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402447" y="1412100"/>
              <a:ext cx="2708093" cy="3167087"/>
              <a:chOff x="-125810" y="-114300"/>
              <a:chExt cx="3610792" cy="4222782"/>
            </a:xfrm>
          </p:grpSpPr>
          <p:sp>
            <p:nvSpPr>
              <p:cNvPr id="65" name="TextBox 65"/>
              <p:cNvSpPr txBox="1"/>
              <p:nvPr/>
            </p:nvSpPr>
            <p:spPr>
              <a:xfrm>
                <a:off x="75661" y="-114300"/>
                <a:ext cx="3409321" cy="67349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ts val="325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324" b="1" i="0" u="none" strike="noStrike" cap="none" spc="69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defRPr>
                </a:lvl1pPr>
              </a:lstStyle>
              <a:p>
                <a:r>
                  <a:rPr lang="en-US" dirty="0"/>
                  <a:t>Reddit</a:t>
                </a:r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75662" y="1617538"/>
                <a:ext cx="3409320" cy="6450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91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324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Twitter</a:t>
                </a:r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-125810" y="3499753"/>
                <a:ext cx="3409322" cy="6087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324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Online</a:t>
                </a:r>
                <a:r>
                  <a:rPr kumimoji="0" lang="en-US" sz="2500" b="0" i="0" u="none" strike="noStrike" kern="1200" cap="none" spc="7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" panose="020B0503020202020204" pitchFamily="34" charset="0"/>
                  </a:rPr>
                  <a:t> </a:t>
                </a:r>
                <a:r>
                  <a:rPr lang="en-US" sz="2324" b="1" spc="69" dirty="0">
                    <a:solidFill>
                      <a:srgbClr val="000000"/>
                    </a:solidFill>
                    <a:latin typeface="Avenir Next" panose="020B0503020202020204" pitchFamily="34" charset="0"/>
                  </a:rPr>
                  <a:t>News</a:t>
                </a:r>
              </a:p>
            </p:txBody>
          </p:sp>
        </p:grpSp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 rot="-10800000">
              <a:off x="3632448" y="4201837"/>
              <a:ext cx="1359911" cy="373357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2">
              <a:alphaModFix amt="98000"/>
            </a:blip>
            <a:srcRect/>
            <a:stretch>
              <a:fillRect/>
            </a:stretch>
          </p:blipFill>
          <p:spPr>
            <a:xfrm rot="-10800000">
              <a:off x="13012755" y="3218944"/>
              <a:ext cx="679131" cy="679131"/>
            </a:xfrm>
            <a:prstGeom prst="rect">
              <a:avLst/>
            </a:prstGeom>
          </p:spPr>
        </p:pic>
        <p:pic>
          <p:nvPicPr>
            <p:cNvPr id="73" name="Picture 73"/>
            <p:cNvPicPr>
              <a:picLocks noChangeAspect="1"/>
            </p:cNvPicPr>
            <p:nvPr/>
          </p:nvPicPr>
          <p:blipFill>
            <a:blip r:embed="rId2">
              <a:alphaModFix amt="98000"/>
            </a:blip>
            <a:srcRect/>
            <a:stretch>
              <a:fillRect/>
            </a:stretch>
          </p:blipFill>
          <p:spPr>
            <a:xfrm rot="10800000">
              <a:off x="12939996" y="2269684"/>
              <a:ext cx="679131" cy="679131"/>
            </a:xfrm>
            <a:prstGeom prst="rect">
              <a:avLst/>
            </a:prstGeom>
          </p:spPr>
        </p:pic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2">
              <a:alphaModFix amt="98000"/>
            </a:blip>
            <a:srcRect/>
            <a:stretch>
              <a:fillRect/>
            </a:stretch>
          </p:blipFill>
          <p:spPr>
            <a:xfrm rot="10800000">
              <a:off x="12889782" y="1254152"/>
              <a:ext cx="679131" cy="679131"/>
            </a:xfrm>
            <a:prstGeom prst="rect">
              <a:avLst/>
            </a:prstGeom>
          </p:spPr>
        </p:pic>
      </p:grpSp>
      <p:sp>
        <p:nvSpPr>
          <p:cNvPr id="76" name="object 4">
            <a:extLst>
              <a:ext uri="{FF2B5EF4-FFF2-40B4-BE49-F238E27FC236}">
                <a16:creationId xmlns:a16="http://schemas.microsoft.com/office/drawing/2014/main" id="{897164D5-E504-7B4A-AE07-5D953B99F49E}"/>
              </a:ext>
            </a:extLst>
          </p:cNvPr>
          <p:cNvSpPr txBox="1">
            <a:spLocks/>
          </p:cNvSpPr>
          <p:nvPr/>
        </p:nvSpPr>
        <p:spPr>
          <a:xfrm>
            <a:off x="5491108" y="425197"/>
            <a:ext cx="63627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1" i="0" u="heavy">
                <a:solidFill>
                  <a:srgbClr val="181818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ES" sz="4800" u="none" kern="0" spc="450" dirty="0">
                <a:solidFill>
                  <a:schemeClr val="tx1"/>
                </a:solidFill>
              </a:rPr>
              <a:t>OUR APPROACH</a:t>
            </a:r>
            <a:endParaRPr lang="es-ES" sz="4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9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4">
            <a:extLst>
              <a:ext uri="{FF2B5EF4-FFF2-40B4-BE49-F238E27FC236}">
                <a16:creationId xmlns:a16="http://schemas.microsoft.com/office/drawing/2014/main" id="{823B8FFF-3E6B-0049-84C5-DF44DB698C43}"/>
              </a:ext>
            </a:extLst>
          </p:cNvPr>
          <p:cNvSpPr txBox="1">
            <a:spLocks/>
          </p:cNvSpPr>
          <p:nvPr/>
        </p:nvSpPr>
        <p:spPr>
          <a:xfrm>
            <a:off x="5410200" y="1181100"/>
            <a:ext cx="810223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1" i="0" u="heavy">
                <a:solidFill>
                  <a:srgbClr val="181818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ES" sz="5600" u="none" kern="0" spc="450" dirty="0"/>
              <a:t>TOPIC MODELING</a:t>
            </a:r>
            <a:endParaRPr lang="es-ES" sz="5600" kern="0"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70E60-A556-824F-A2CE-8563B538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18288000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24200" y="723900"/>
            <a:ext cx="115417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5600" u="none" spc="450" dirty="0"/>
              <a:t>OUR DEMO</a:t>
            </a:r>
            <a:endParaRPr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C424C-4D98-514F-8CD7-018A78A20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161"/>
          <a:stretch/>
        </p:blipFill>
        <p:spPr>
          <a:xfrm>
            <a:off x="2408575" y="2430422"/>
            <a:ext cx="13470849" cy="7110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37A57-1A18-D845-B679-7A2FFAF25635}"/>
              </a:ext>
            </a:extLst>
          </p:cNvPr>
          <p:cNvSpPr/>
          <p:nvPr/>
        </p:nvSpPr>
        <p:spPr>
          <a:xfrm>
            <a:off x="7243382" y="1831915"/>
            <a:ext cx="3801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https://bfdelavega.wixsite.com/misitio</a:t>
            </a:r>
            <a:endParaRPr lang="en-MX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99872A6CEADE49A925B8C3775530AE" ma:contentTypeVersion="9" ma:contentTypeDescription="Create a new document." ma:contentTypeScope="" ma:versionID="3075d10845c0272d217373a5883e6c4e">
  <xsd:schema xmlns:xsd="http://www.w3.org/2001/XMLSchema" xmlns:xs="http://www.w3.org/2001/XMLSchema" xmlns:p="http://schemas.microsoft.com/office/2006/metadata/properties" xmlns:ns2="07b231a6-2450-477d-b05f-90e2de5f0f18" targetNamespace="http://schemas.microsoft.com/office/2006/metadata/properties" ma:root="true" ma:fieldsID="9c64dac81dd32dc9cbb90a62f4e92169" ns2:_="">
    <xsd:import namespace="07b231a6-2450-477d-b05f-90e2de5f0f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231a6-2450-477d-b05f-90e2de5f0f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7E5DC6-AA7B-4D5C-92FF-DE9E274A64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D6B8D7-C5BD-4E44-ACF5-2DE6518B56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231a6-2450-477d-b05f-90e2de5f0f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9CBBEF-6CB8-4158-B3AD-8D28DDF35A9B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07b231a6-2450-477d-b05f-90e2de5f0f18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Words>160</Words>
  <Application>Microsoft Office PowerPoint</Application>
  <PresentationFormat>Custom</PresentationFormat>
  <Paragraphs>40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Next</vt:lpstr>
      <vt:lpstr>Avenir Next Medium</vt:lpstr>
      <vt:lpstr>Calibri</vt:lpstr>
      <vt:lpstr>Century Gothic</vt:lpstr>
      <vt:lpstr>Tahoma</vt:lpstr>
      <vt:lpstr>Office Theme</vt:lpstr>
      <vt:lpstr>1_Office Theme</vt:lpstr>
      <vt:lpstr>How to Help</vt:lpstr>
      <vt:lpstr>PowerPoint Presentation</vt:lpstr>
      <vt:lpstr>PowerPoint Presentation</vt:lpstr>
      <vt:lpstr>PowerPoint Presentation</vt:lpstr>
      <vt:lpstr>PowerPoint Presentation</vt:lpstr>
      <vt:lpstr>OUR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Help</dc:title>
  <cp:lastModifiedBy>marang mutloatse</cp:lastModifiedBy>
  <cp:revision>13</cp:revision>
  <dcterms:created xsi:type="dcterms:W3CDTF">2020-05-03T19:33:42Z</dcterms:created>
  <dcterms:modified xsi:type="dcterms:W3CDTF">2020-05-04T09:19:43Z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0x0101008099872A6CEADE49A925B8C3775530AE</vt:lpwstr>
  </property>
</Properties>
</file>